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Inter Bold" charset="1" panose="020B0802030000000004"/>
      <p:regular r:id="rId23"/>
    </p:embeddedFont>
    <p:embeddedFont>
      <p:font typeface="Open Sans Bold" charset="1" panose="00000000000000000000"/>
      <p:regular r:id="rId24"/>
    </p:embeddedFont>
    <p:embeddedFont>
      <p:font typeface="Open Sans" charset="1" panose="00000000000000000000"/>
      <p:regular r:id="rId25"/>
    </p:embeddedFont>
    <p:embeddedFont>
      <p:font typeface="Droid Serif" charset="1" panose="020206000605000202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35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jpe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9.jpe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42616" y="1530812"/>
            <a:ext cx="14572145" cy="253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2"/>
              </a:lnSpc>
            </a:pPr>
            <a:r>
              <a:rPr lang="en-US" b="true" sz="9600">
                <a:solidFill>
                  <a:srgbClr val="0040FF"/>
                </a:solidFill>
                <a:latin typeface="Inter Bold"/>
                <a:ea typeface="Inter Bold"/>
                <a:cs typeface="Inter Bold"/>
                <a:sym typeface="Inter Bold"/>
              </a:rPr>
              <a:t>HCL</a:t>
            </a:r>
          </a:p>
          <a:p>
            <a:pPr algn="ctr">
              <a:lnSpc>
                <a:spcPts val="9792"/>
              </a:lnSpc>
            </a:pPr>
            <a:r>
              <a:rPr lang="en-US" b="true" sz="9600">
                <a:solidFill>
                  <a:srgbClr val="0040FF"/>
                </a:solidFill>
                <a:latin typeface="Inter Bold"/>
                <a:ea typeface="Inter Bold"/>
                <a:cs typeface="Inter Bold"/>
                <a:sym typeface="Inter Bold"/>
              </a:rPr>
              <a:t>TECHNOLOGIES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170761" y="4884984"/>
            <a:ext cx="4818480" cy="146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7"/>
              </a:lnSpc>
            </a:pPr>
            <a:r>
              <a:rPr lang="en-US" sz="2826" b="true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Submitted To</a:t>
            </a:r>
          </a:p>
          <a:p>
            <a:pPr algn="l">
              <a:lnSpc>
                <a:spcPts val="3957"/>
              </a:lnSpc>
            </a:pPr>
            <a:r>
              <a:rPr lang="en-US" sz="282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Ms. Bhavya Kaushal </a:t>
            </a:r>
          </a:p>
          <a:p>
            <a:pPr algn="l">
              <a:lnSpc>
                <a:spcPts val="395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739790"/>
            <a:ext cx="4485100" cy="451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8"/>
              </a:lnSpc>
            </a:pPr>
            <a:r>
              <a:rPr lang="en-US" sz="2855" b="true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Submitted By</a:t>
            </a:r>
          </a:p>
          <a:p>
            <a:pPr algn="l">
              <a:lnSpc>
                <a:spcPts val="3998"/>
              </a:lnSpc>
            </a:pPr>
          </a:p>
          <a:p>
            <a:pPr algn="l">
              <a:lnSpc>
                <a:spcPts val="3998"/>
              </a:lnSpc>
            </a:pPr>
            <a:r>
              <a:rPr lang="en-US" sz="2855" spc="13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Rohit </a:t>
            </a:r>
            <a:r>
              <a:rPr lang="en-US" sz="2855" spc="13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12200788</a:t>
            </a:r>
          </a:p>
          <a:p>
            <a:pPr algn="l">
              <a:lnSpc>
                <a:spcPts val="3998"/>
              </a:lnSpc>
            </a:pPr>
            <a:r>
              <a:rPr lang="en-US" sz="2855" spc="13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Divyanshi </a:t>
            </a:r>
            <a:r>
              <a:rPr lang="en-US" sz="2855" spc="13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12200802</a:t>
            </a:r>
          </a:p>
          <a:p>
            <a:pPr algn="l">
              <a:lnSpc>
                <a:spcPts val="3998"/>
              </a:lnSpc>
            </a:pPr>
            <a:r>
              <a:rPr lang="en-US" sz="2855" spc="13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Shobhana </a:t>
            </a:r>
            <a:r>
              <a:rPr lang="en-US" sz="2855" spc="13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12200805</a:t>
            </a:r>
          </a:p>
          <a:p>
            <a:pPr algn="l">
              <a:lnSpc>
                <a:spcPts val="3998"/>
              </a:lnSpc>
            </a:pPr>
            <a:r>
              <a:rPr lang="en-US" sz="2855" spc="13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Vanshika </a:t>
            </a:r>
            <a:r>
              <a:rPr lang="en-US" sz="2855" spc="13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12200814</a:t>
            </a:r>
          </a:p>
          <a:p>
            <a:pPr algn="l">
              <a:lnSpc>
                <a:spcPts val="3998"/>
              </a:lnSpc>
            </a:pPr>
            <a:r>
              <a:rPr lang="en-US" sz="2855" spc="13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Geetanjally </a:t>
            </a:r>
            <a:r>
              <a:rPr lang="en-US" sz="2855" spc="13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12200821</a:t>
            </a:r>
          </a:p>
          <a:p>
            <a:pPr algn="l">
              <a:lnSpc>
                <a:spcPts val="3998"/>
              </a:lnSpc>
            </a:pPr>
            <a:r>
              <a:rPr lang="en-US" sz="2855" spc="13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Animesh </a:t>
            </a:r>
            <a:r>
              <a:rPr lang="en-US" sz="2855" spc="13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12200842</a:t>
            </a:r>
          </a:p>
          <a:p>
            <a:pPr algn="l">
              <a:lnSpc>
                <a:spcPts val="3998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4520" y="0"/>
            <a:ext cx="984180" cy="937705"/>
            <a:chOff x="0" y="0"/>
            <a:chExt cx="1338774" cy="12755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8774" cy="1275555"/>
            </a:xfrm>
            <a:custGeom>
              <a:avLst/>
              <a:gdLst/>
              <a:ahLst/>
              <a:cxnLst/>
              <a:rect r="r" b="b" t="t" l="l"/>
              <a:pathLst>
                <a:path h="1275555" w="1338774">
                  <a:moveTo>
                    <a:pt x="0" y="0"/>
                  </a:moveTo>
                  <a:lnTo>
                    <a:pt x="1338774" y="0"/>
                  </a:lnTo>
                  <a:lnTo>
                    <a:pt x="1338774" y="1275555"/>
                  </a:lnTo>
                  <a:lnTo>
                    <a:pt x="0" y="1275555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38774" cy="131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08222" y="4439214"/>
            <a:ext cx="4963790" cy="1669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241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HCLTech made headlines by being recognized for its artificial intelligence (AI) work with new business wins and growth in the use of AI tools.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8274" y="6646665"/>
            <a:ext cx="4713739" cy="158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5"/>
              </a:lnSpc>
              <a:spcBef>
                <a:spcPct val="0"/>
              </a:spcBef>
            </a:pPr>
            <a:r>
              <a:rPr lang="en-US" sz="2296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HCLTech expanded its partnership with Zscaler, a top security company, to offer advanced AI-powered network security and protection for businesses.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60816" y="4395271"/>
            <a:ext cx="5207614" cy="138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55"/>
              </a:lnSpc>
              <a:spcBef>
                <a:spcPct val="0"/>
              </a:spcBef>
            </a:pPr>
            <a:r>
              <a:rPr lang="en-US" sz="2505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HCLTech has continued to pay out good dividends to its shareholders. In October 2025, it announced an interim dividend of ₹12 per share.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60816" y="6644255"/>
            <a:ext cx="5207614" cy="141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2536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HCLTech was named to TIME Magazine's World's Most Sustainable Companies list for 2025.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31466" y="4421810"/>
            <a:ext cx="5059016" cy="137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10"/>
              </a:lnSpc>
              <a:spcBef>
                <a:spcPct val="0"/>
              </a:spcBef>
            </a:pPr>
            <a:r>
              <a:rPr lang="en-US" sz="2464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company has announced a new partnership with MIT Media Lab, meaning they’ll work together on future technology research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31466" y="6642307"/>
            <a:ext cx="4679358" cy="189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07"/>
              </a:lnSpc>
              <a:spcBef>
                <a:spcPct val="0"/>
              </a:spcBef>
            </a:pPr>
            <a:r>
              <a:rPr lang="en-US" sz="227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2025, HCLTech was voted as a “Customers' Choice” in Gartner’s Peer Insights list for managed network services, which shows clients are very satisfied with the company’s technology.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746099"/>
            <a:ext cx="162306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LATEST NEWS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508222" y="6366794"/>
            <a:ext cx="1598357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6785400" y="4331834"/>
            <a:ext cx="0" cy="405087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2317141" y="4331834"/>
            <a:ext cx="0" cy="405087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60240" y="6356193"/>
            <a:ext cx="4030461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Profit after tax for the quarter was ₹4,236 crore, staying about the same as last year.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60240" y="537481"/>
            <a:ext cx="439477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MAJOR FINANCIALS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481740" y="2920928"/>
            <a:ext cx="6337372" cy="633737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54427" y="1974814"/>
            <a:ext cx="6337372" cy="6337372"/>
            <a:chOff x="0" y="0"/>
            <a:chExt cx="8449829" cy="8449829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"/>
            <a:srcRect l="0" t="15602" r="0" b="17772"/>
            <a:stretch>
              <a:fillRect/>
            </a:stretch>
          </p:blipFill>
          <p:spPr>
            <a:xfrm flipH="false" flipV="false">
              <a:off x="0" y="0"/>
              <a:ext cx="8449829" cy="8449829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558581" y="639109"/>
            <a:ext cx="4663789" cy="533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8"/>
              </a:lnSpc>
            </a:pPr>
            <a:r>
              <a:rPr lang="en-US" b="true" sz="3200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DEVELOPMENTS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581" y="1523440"/>
            <a:ext cx="5351588" cy="207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HCLTech achieved “Microsoft Copilot Specialization,” meaning it is an expert at using Microsoft’s AI-based automation tools for large companies.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60240" y="1523440"/>
            <a:ext cx="4030461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company landed new business deals worth $2.569 billion in the quarter, a big jump from before.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8581" y="6356193"/>
            <a:ext cx="5351588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latest reports show that HCLTech now earns over $100 million each quarter just from AI-related work and projects.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8581" y="3902553"/>
            <a:ext cx="5351588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was named a leader for “GenAI-powered” (generative AI) delivery, which means it is seen as very strong in using cutting-edge AI to help other companies run better worldwide.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60240" y="3902553"/>
            <a:ext cx="4030461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Most of the company’s money comes from the USA (56%), and then Europe (28%) and India (3%).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06202" y="5693374"/>
            <a:ext cx="1826048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THREATS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0503" y="5693374"/>
            <a:ext cx="3252478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OPPORTUNITIES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8617" y="1278640"/>
            <a:ext cx="290726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WEAKNESS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458025" y="3248376"/>
            <a:ext cx="3753637" cy="4375647"/>
            <a:chOff x="0" y="0"/>
            <a:chExt cx="481423" cy="5611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1423" cy="561199"/>
            </a:xfrm>
            <a:custGeom>
              <a:avLst/>
              <a:gdLst/>
              <a:ahLst/>
              <a:cxnLst/>
              <a:rect r="r" b="b" t="t" l="l"/>
              <a:pathLst>
                <a:path h="561199" w="481423">
                  <a:moveTo>
                    <a:pt x="0" y="0"/>
                  </a:moveTo>
                  <a:lnTo>
                    <a:pt x="481423" y="0"/>
                  </a:lnTo>
                  <a:lnTo>
                    <a:pt x="481423" y="561199"/>
                  </a:lnTo>
                  <a:lnTo>
                    <a:pt x="0" y="561199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81423" cy="59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702627" y="2225040"/>
            <a:ext cx="3987856" cy="4937900"/>
            <a:chOff x="0" y="0"/>
            <a:chExt cx="5317141" cy="658386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/>
            <a:srcRect l="0" t="7666" r="0" b="9836"/>
            <a:stretch>
              <a:fillRect/>
            </a:stretch>
          </p:blipFill>
          <p:spPr>
            <a:xfrm flipH="false" flipV="false">
              <a:off x="0" y="0"/>
              <a:ext cx="5317141" cy="6583867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2184585" y="183178"/>
            <a:ext cx="7749917" cy="92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9"/>
              </a:lnSpc>
            </a:pPr>
            <a:r>
              <a:rPr lang="en-US" sz="5499">
                <a:solidFill>
                  <a:srgbClr val="1A26D1"/>
                </a:solidFill>
                <a:latin typeface="Droid Serif"/>
                <a:ea typeface="Droid Serif"/>
                <a:cs typeface="Droid Serif"/>
                <a:sym typeface="Droid Serif"/>
              </a:rPr>
              <a:t>SWOT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6585" y="2098639"/>
            <a:ext cx="6943266" cy="305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Strong global presence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Robust client base—Fortune 500 companies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Expertise in IT services &amp; engineering R&amp;D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Strong innovation focus (HCLTech Labs)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Consistent financial performance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662417" y="2177415"/>
            <a:ext cx="6514703" cy="348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 dependency on US &amp; European markets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Strong competition affects pricing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Lower brand visibility vs TCS/Infosys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attrition rates in workforce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Limited consulting-level services(planning the work)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476585" y="6293450"/>
            <a:ext cx="6943266" cy="305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Growing demand for cloud, AI &amp; digital services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Expansion into emerging global markets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Rising need for cybersecurity solutions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Strategic partnerships &amp; acquisitions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Growth in engineering services sectors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713500" y="1502478"/>
            <a:ext cx="257948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STRENGTHS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95952" y="6217250"/>
            <a:ext cx="6281168" cy="348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Intense global competition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Rapid technology shifts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Economic slowdowns reduce IT spending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privacy &amp; cyber risks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Government regulations &amp; visa challenges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3441664"/>
            <a:ext cx="5034711" cy="6845336"/>
            <a:chOff x="0" y="0"/>
            <a:chExt cx="1326015" cy="18028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26015" cy="1802887"/>
            </a:xfrm>
            <a:custGeom>
              <a:avLst/>
              <a:gdLst/>
              <a:ahLst/>
              <a:cxnLst/>
              <a:rect r="r" b="b" t="t" l="l"/>
              <a:pathLst>
                <a:path h="1802887" w="1326015">
                  <a:moveTo>
                    <a:pt x="0" y="0"/>
                  </a:moveTo>
                  <a:lnTo>
                    <a:pt x="1326015" y="0"/>
                  </a:lnTo>
                  <a:lnTo>
                    <a:pt x="1326015" y="1802887"/>
                  </a:lnTo>
                  <a:lnTo>
                    <a:pt x="0" y="1802887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26015" cy="1840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66026" y="1857321"/>
            <a:ext cx="6337372" cy="3168686"/>
            <a:chOff x="0" y="0"/>
            <a:chExt cx="8449829" cy="4224914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0" t="12546" r="0" b="12546"/>
            <a:stretch>
              <a:fillRect/>
            </a:stretch>
          </p:blipFill>
          <p:spPr>
            <a:xfrm flipH="false" flipV="false">
              <a:off x="0" y="0"/>
              <a:ext cx="8449829" cy="4224914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866026" y="5260993"/>
            <a:ext cx="6337372" cy="3168686"/>
            <a:chOff x="0" y="0"/>
            <a:chExt cx="8449829" cy="4224914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/>
            <a:srcRect l="0" t="12546" r="0" b="12546"/>
            <a:stretch>
              <a:fillRect/>
            </a:stretch>
          </p:blipFill>
          <p:spPr>
            <a:xfrm flipH="false" flipV="false">
              <a:off x="0" y="0"/>
              <a:ext cx="8449829" cy="4224914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10283817" y="1396024"/>
            <a:ext cx="5740945" cy="93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b="true" sz="5600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FUTURE GOALS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43261" y="2519680"/>
            <a:ext cx="9345980" cy="731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Strengthen the cloud, AI, and Cybersecurity portfolio</a:t>
            </a:r>
          </a:p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Expand presence in APAC, Europe &amp; Middle East</a:t>
            </a:r>
          </a:p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Drive digital transformation for enterprises</a:t>
            </a:r>
          </a:p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Enhance consulting &amp; high-value services</a:t>
            </a:r>
          </a:p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Focus on sustainability &amp; ESG goals</a:t>
            </a:r>
          </a:p>
          <a:p>
            <a:pPr algn="l" marL="820417" indent="-410209" lvl="1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Invest in workforce upskilling 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3429" y="3781053"/>
            <a:ext cx="5477247" cy="5477247"/>
            <a:chOff x="0" y="0"/>
            <a:chExt cx="7302996" cy="730299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0671" t="0" r="22703" b="0"/>
            <a:stretch>
              <a:fillRect/>
            </a:stretch>
          </p:blipFill>
          <p:spPr>
            <a:xfrm flipH="false" flipV="false">
              <a:off x="0" y="0"/>
              <a:ext cx="7302996" cy="7302996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6516355" y="1028700"/>
            <a:ext cx="4806350" cy="8229600"/>
            <a:chOff x="0" y="0"/>
            <a:chExt cx="6408466" cy="10972800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6252" t="0" r="6252" b="0"/>
            <a:stretch>
              <a:fillRect/>
            </a:stretch>
          </p:blipFill>
          <p:spPr>
            <a:xfrm flipH="false" flipV="false">
              <a:off x="0" y="0"/>
              <a:ext cx="6408466" cy="10972800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673429" y="1468326"/>
            <a:ext cx="5706787" cy="151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9"/>
              </a:lnSpc>
            </a:pPr>
            <a:r>
              <a:rPr lang="en-US" b="true" sz="4499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Income Statement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52379" y="1159510"/>
            <a:ext cx="6436862" cy="791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Revenue increased from ₹48,118 Cr (2024) to ₹51,105 Cr (2025) – strong growth.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Employee expenses increased to ₹22,414 Cr, reflecting expansion &amp; talent investment.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Outsourcing and operating costs remained stable and efficient.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EBITDA supported by controlled other expenses.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 Profit increased to ₹12,266 Cr from ₹11,674 Cr — solid profitability.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Earnings per share improved to ₹45.25.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393200" y="3140087"/>
            <a:ext cx="4937989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20"/>
              </a:lnSpc>
            </a:pPr>
            <a:r>
              <a:rPr lang="en-US" b="true" sz="8000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BALANCE SHEET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50720" y="0"/>
            <a:ext cx="8243357" cy="10287000"/>
            <a:chOff x="0" y="0"/>
            <a:chExt cx="10991143" cy="1371600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2001" t="4537" r="3919" b="3955"/>
            <a:stretch>
              <a:fillRect/>
            </a:stretch>
          </p:blipFill>
          <p:spPr>
            <a:xfrm flipH="false" flipV="false">
              <a:off x="0" y="0"/>
              <a:ext cx="10991143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875177" y="4330656"/>
            <a:ext cx="226057" cy="226057"/>
          </a:xfrm>
          <a:custGeom>
            <a:avLst/>
            <a:gdLst/>
            <a:ahLst/>
            <a:cxnLst/>
            <a:rect r="r" b="b" t="t" l="l"/>
            <a:pathLst>
              <a:path h="226057" w="226057">
                <a:moveTo>
                  <a:pt x="0" y="0"/>
                </a:moveTo>
                <a:lnTo>
                  <a:pt x="226058" y="0"/>
                </a:lnTo>
                <a:lnTo>
                  <a:pt x="226058" y="226058"/>
                </a:lnTo>
                <a:lnTo>
                  <a:pt x="0" y="22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75177" y="4854466"/>
            <a:ext cx="226057" cy="226057"/>
          </a:xfrm>
          <a:custGeom>
            <a:avLst/>
            <a:gdLst/>
            <a:ahLst/>
            <a:cxnLst/>
            <a:rect r="r" b="b" t="t" l="l"/>
            <a:pathLst>
              <a:path h="226057" w="226057">
                <a:moveTo>
                  <a:pt x="0" y="0"/>
                </a:moveTo>
                <a:lnTo>
                  <a:pt x="226058" y="0"/>
                </a:lnTo>
                <a:lnTo>
                  <a:pt x="226058" y="226058"/>
                </a:lnTo>
                <a:lnTo>
                  <a:pt x="0" y="22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75177" y="5375854"/>
            <a:ext cx="226057" cy="226057"/>
          </a:xfrm>
          <a:custGeom>
            <a:avLst/>
            <a:gdLst/>
            <a:ahLst/>
            <a:cxnLst/>
            <a:rect r="r" b="b" t="t" l="l"/>
            <a:pathLst>
              <a:path h="226057" w="226057">
                <a:moveTo>
                  <a:pt x="0" y="0"/>
                </a:moveTo>
                <a:lnTo>
                  <a:pt x="226058" y="0"/>
                </a:lnTo>
                <a:lnTo>
                  <a:pt x="226058" y="226057"/>
                </a:lnTo>
                <a:lnTo>
                  <a:pt x="0" y="226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75177" y="5897241"/>
            <a:ext cx="226057" cy="226057"/>
          </a:xfrm>
          <a:custGeom>
            <a:avLst/>
            <a:gdLst/>
            <a:ahLst/>
            <a:cxnLst/>
            <a:rect r="r" b="b" t="t" l="l"/>
            <a:pathLst>
              <a:path h="226057" w="226057">
                <a:moveTo>
                  <a:pt x="0" y="0"/>
                </a:moveTo>
                <a:lnTo>
                  <a:pt x="226058" y="0"/>
                </a:lnTo>
                <a:lnTo>
                  <a:pt x="226058" y="226057"/>
                </a:lnTo>
                <a:lnTo>
                  <a:pt x="0" y="226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456507" y="27194"/>
            <a:ext cx="6831493" cy="1004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</a:t>
            </a: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ets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Total Assets: ₹52,503 Cr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Non-current assets stable; goodwill &amp; intangibles remain major components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Trade receivables increased (₹14,685 Cr) → higher unbilled revenue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Cash &amp; bank balances healthy at ₹4,439 Cr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Equity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Total Equity decreased from ₹39,470 Cr to ₹34,940 Cr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(due to high dividend payout)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Liabilities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Total liabilities increased to ₹17,563 Cr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Deferred tax liabilities jumped to ₹1,321 Cr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Contract liabilities surged → strong pipeline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450720" y="0"/>
            <a:ext cx="8243357" cy="10287000"/>
            <a:chOff x="0" y="0"/>
            <a:chExt cx="10991143" cy="1371600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0"/>
            <a:srcRect l="2001" t="4537" r="3919" b="3955"/>
            <a:stretch>
              <a:fillRect/>
            </a:stretch>
          </p:blipFill>
          <p:spPr>
            <a:xfrm flipH="false" flipV="false">
              <a:off x="0" y="0"/>
              <a:ext cx="10991143" cy="13716000"/>
            </a:xfrm>
            <a:prstGeom prst="rect">
              <a:avLst/>
            </a:prstGeom>
          </p:spPr>
        </p:pic>
      </p:grpSp>
      <p:sp>
        <p:nvSpPr>
          <p:cNvPr name="Freeform 18" id="18"/>
          <p:cNvSpPr/>
          <p:nvPr/>
        </p:nvSpPr>
        <p:spPr>
          <a:xfrm flipH="false" flipV="false" rot="-24000">
            <a:off x="132263" y="74030"/>
            <a:ext cx="11358944" cy="10058951"/>
          </a:xfrm>
          <a:custGeom>
            <a:avLst/>
            <a:gdLst/>
            <a:ahLst/>
            <a:cxnLst/>
            <a:rect r="r" b="b" t="t" l="l"/>
            <a:pathLst>
              <a:path h="10058951" w="11358944">
                <a:moveTo>
                  <a:pt x="69676" y="0"/>
                </a:moveTo>
                <a:lnTo>
                  <a:pt x="11358944" y="78816"/>
                </a:lnTo>
                <a:lnTo>
                  <a:pt x="11289268" y="10058952"/>
                </a:lnTo>
                <a:lnTo>
                  <a:pt x="0" y="9980136"/>
                </a:lnTo>
                <a:lnTo>
                  <a:pt x="69676" y="0"/>
                </a:lnTo>
                <a:close/>
              </a:path>
            </a:pathLst>
          </a:custGeom>
          <a:blipFill>
            <a:blip r:embed="rId11"/>
            <a:stretch>
              <a:fillRect l="-3191" t="0" r="-2148" b="-13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42463" y="2406248"/>
            <a:ext cx="5474505" cy="547450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10753" y="1042430"/>
            <a:ext cx="5477247" cy="5477247"/>
            <a:chOff x="0" y="0"/>
            <a:chExt cx="7302996" cy="7302996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16666" t="0" r="16666" b="0"/>
            <a:stretch>
              <a:fillRect/>
            </a:stretch>
          </p:blipFill>
          <p:spPr>
            <a:xfrm flipH="false" flipV="false">
              <a:off x="0" y="0"/>
              <a:ext cx="7302996" cy="7302996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7106340" y="3781053"/>
            <a:ext cx="5477247" cy="5477247"/>
            <a:chOff x="0" y="0"/>
            <a:chExt cx="7302996" cy="7302996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/>
            <a:srcRect l="16687" t="0" r="16687" b="0"/>
            <a:stretch>
              <a:fillRect/>
            </a:stretch>
          </p:blipFill>
          <p:spPr>
            <a:xfrm flipH="false" flipV="false">
              <a:off x="0" y="0"/>
              <a:ext cx="7302996" cy="7302996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1039108" y="1484773"/>
            <a:ext cx="9745491" cy="1700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68"/>
              </a:lnSpc>
            </a:pPr>
            <a:r>
              <a:rPr lang="en-US" b="true" sz="10274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48823" y="0"/>
            <a:ext cx="6337372" cy="10287000"/>
            <a:chOff x="0" y="0"/>
            <a:chExt cx="8449829" cy="1371600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3417" t="0" r="3417" b="0"/>
            <a:stretch>
              <a:fillRect/>
            </a:stretch>
          </p:blipFill>
          <p:spPr>
            <a:xfrm flipH="false" flipV="false">
              <a:off x="0" y="0"/>
              <a:ext cx="8449829" cy="13716000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0" y="0"/>
            <a:ext cx="1630309" cy="10287000"/>
            <a:chOff x="0" y="0"/>
            <a:chExt cx="2217700" cy="139933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17700" cy="13993346"/>
            </a:xfrm>
            <a:custGeom>
              <a:avLst/>
              <a:gdLst/>
              <a:ahLst/>
              <a:cxnLst/>
              <a:rect r="r" b="b" t="t" l="l"/>
              <a:pathLst>
                <a:path h="13993346" w="2217700">
                  <a:moveTo>
                    <a:pt x="0" y="0"/>
                  </a:moveTo>
                  <a:lnTo>
                    <a:pt x="2217700" y="0"/>
                  </a:lnTo>
                  <a:lnTo>
                    <a:pt x="2217700" y="13993346"/>
                  </a:lnTo>
                  <a:lnTo>
                    <a:pt x="0" y="13993346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217700" cy="14031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032431" y="933450"/>
            <a:ext cx="7260685" cy="103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7"/>
              </a:lnSpc>
            </a:pPr>
            <a:r>
              <a:rPr lang="en-US" b="true" sz="6199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About Company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52766" y="2356740"/>
            <a:ext cx="8814054" cy="648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Company Name: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HCL Technologies (HCLTech)</a:t>
            </a:r>
          </a:p>
          <a:p>
            <a:pPr algn="l"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Founded: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August 11, 1976</a:t>
            </a:r>
          </a:p>
          <a:p>
            <a:pPr algn="l"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Founder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Shiv Nadar</a:t>
            </a:r>
          </a:p>
          <a:p>
            <a:pPr algn="l"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Headquarters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Noida, Uttar Pradesh, India</a:t>
            </a:r>
          </a:p>
          <a:p>
            <a:pPr algn="l"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Industry: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IT Services, Consulting, Engineering &amp; R&amp;D, Software Products,Cloud, AI</a:t>
            </a:r>
          </a:p>
          <a:p>
            <a:pPr algn="l"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Employees: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~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22,00,000 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(2025), served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60+ Co.</a:t>
            </a:r>
          </a:p>
          <a:p>
            <a:pPr algn="l"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Stock Symbol: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NSE: HCLTECH, BSE: 532281</a:t>
            </a:r>
          </a:p>
          <a:p>
            <a:pPr algn="l"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Market Capitalization (2025):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Over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~ ₹4.5T, 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making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HCLTech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one of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India’s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</a:t>
            </a: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IT companies.</a:t>
            </a:r>
          </a:p>
          <a:p>
            <a:pPr algn="l">
              <a:lnSpc>
                <a:spcPts val="43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49843" y="1626218"/>
            <a:ext cx="8038157" cy="7034564"/>
            <a:chOff x="0" y="0"/>
            <a:chExt cx="10717543" cy="937941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2149" t="0" r="12149" b="0"/>
            <a:stretch>
              <a:fillRect/>
            </a:stretch>
          </p:blipFill>
          <p:spPr>
            <a:xfrm flipH="false" flipV="false">
              <a:off x="0" y="0"/>
              <a:ext cx="10717543" cy="9379419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731685" y="470384"/>
            <a:ext cx="5668944" cy="211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1"/>
              </a:lnSpc>
            </a:pPr>
            <a:r>
              <a:rPr lang="en-US" sz="6299" b="true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CORE </a:t>
            </a:r>
          </a:p>
          <a:p>
            <a:pPr algn="l">
              <a:lnSpc>
                <a:spcPts val="8441"/>
              </a:lnSpc>
            </a:pPr>
            <a:r>
              <a:rPr lang="en-US" b="true" sz="6299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BUSINESS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9416" y="2623605"/>
            <a:ext cx="9335769" cy="709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9"/>
              </a:lnSpc>
            </a:pPr>
          </a:p>
          <a:p>
            <a:pPr algn="l" marL="813874" indent="-406937" lvl="1">
              <a:lnSpc>
                <a:spcPts val="5277"/>
              </a:lnSpc>
              <a:buFont typeface="Arial"/>
              <a:buChar char="•"/>
            </a:pPr>
            <a:r>
              <a:rPr lang="en-US" b="true" sz="37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 Services:</a:t>
            </a:r>
            <a:r>
              <a:rPr lang="en-US" sz="37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 dev, Maintenance, Infrastructure management.</a:t>
            </a:r>
          </a:p>
          <a:p>
            <a:pPr algn="l" marL="813874" indent="-406937" lvl="1">
              <a:lnSpc>
                <a:spcPts val="5277"/>
              </a:lnSpc>
              <a:buFont typeface="Arial"/>
              <a:buChar char="•"/>
            </a:pPr>
            <a:r>
              <a:rPr lang="en-US" b="true" sz="37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Engineering and R&amp;D Services (ERS):</a:t>
            </a:r>
            <a:r>
              <a:rPr lang="en-US" sz="37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Product dev, Platform eng, IoT Works.</a:t>
            </a:r>
          </a:p>
          <a:p>
            <a:pPr algn="l" marL="813874" indent="-406937" lvl="1">
              <a:lnSpc>
                <a:spcPts val="5277"/>
              </a:lnSpc>
              <a:buFont typeface="Arial"/>
              <a:buChar char="•"/>
            </a:pPr>
            <a:r>
              <a:rPr lang="en-US" b="true" sz="37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Products and Platforms (P&amp;P):</a:t>
            </a:r>
            <a:r>
              <a:rPr lang="en-US" sz="37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Provides software products.</a:t>
            </a:r>
          </a:p>
          <a:p>
            <a:pPr algn="l" marL="813874" indent="-406937" lvl="1">
              <a:lnSpc>
                <a:spcPts val="5277"/>
              </a:lnSpc>
              <a:buFont typeface="Arial"/>
              <a:buChar char="•"/>
            </a:pPr>
            <a:r>
              <a:rPr lang="en-US" b="true" sz="37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HCL</a:t>
            </a:r>
            <a:r>
              <a:rPr lang="en-US" b="true" sz="37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Enterprise (Parent Group):</a:t>
            </a:r>
            <a:r>
              <a:rPr lang="en-US" sz="37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Includes HCLTech, HCLHealthCare, and HCLInfra.</a:t>
            </a:r>
          </a:p>
          <a:p>
            <a:pPr algn="l">
              <a:lnSpc>
                <a:spcPts val="441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152574" y="132903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49843" y="1626218"/>
            <a:ext cx="8038157" cy="7034564"/>
            <a:chOff x="0" y="0"/>
            <a:chExt cx="10717543" cy="937941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2149" t="0" r="12149" b="0"/>
            <a:stretch>
              <a:fillRect/>
            </a:stretch>
          </p:blipFill>
          <p:spPr>
            <a:xfrm flipH="false" flipV="false">
              <a:off x="0" y="0"/>
              <a:ext cx="10717543" cy="9379419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9144000" y="4037657"/>
            <a:ext cx="2211685" cy="221168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962025"/>
            <a:ext cx="5668944" cy="227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9"/>
              </a:lnSpc>
            </a:pPr>
            <a:r>
              <a:rPr lang="en-US" sz="4499" b="true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HISTORY </a:t>
            </a:r>
          </a:p>
          <a:p>
            <a:pPr algn="l">
              <a:lnSpc>
                <a:spcPts val="6029"/>
              </a:lnSpc>
            </a:pPr>
            <a:r>
              <a:rPr lang="en-US" sz="4499" b="true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AND </a:t>
            </a:r>
          </a:p>
          <a:p>
            <a:pPr algn="l">
              <a:lnSpc>
                <a:spcPts val="6029"/>
              </a:lnSpc>
            </a:pPr>
            <a:r>
              <a:rPr lang="en-US" b="true" sz="4499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BACKGROUND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4986" y="3505199"/>
            <a:ext cx="8347183" cy="678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1976: Genesis: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Founded by Shiv Nadar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Microcomp Ltd.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). - Indigenous calculators &amp; microcomputers.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1978: HCL 8C: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Launched India's first </a:t>
            </a: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8-bit microcomputer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(Hindustan Computers Ltd.).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1991: Global Pivot: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Established </a:t>
            </a: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HCL Technologies 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global</a:t>
            </a: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</a:t>
            </a: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services and software exports.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2000s: Growth Strategy: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Infrastructure Management Services (IMS) 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'Ideapreneurship'.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281837" y="395744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81837" y="575995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445858" y="583425"/>
            <a:ext cx="322603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6025901"/>
            <a:ext cx="17293116" cy="4261099"/>
            <a:chOff x="0" y="0"/>
            <a:chExt cx="23057488" cy="5681466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0" t="55048" r="0" b="8002"/>
            <a:stretch>
              <a:fillRect/>
            </a:stretch>
          </p:blipFill>
          <p:spPr>
            <a:xfrm flipH="false" flipV="false">
              <a:off x="0" y="0"/>
              <a:ext cx="23057488" cy="5681466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2395919" y="612000"/>
            <a:ext cx="3889677" cy="93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b="true" sz="5600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 MISSION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5714" y="1755635"/>
            <a:ext cx="8379987" cy="285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"SuperCharge Progress"</a:t>
            </a:r>
          </a:p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</a:t>
            </a: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by combining </a:t>
            </a:r>
            <a:r>
              <a:rPr lang="en-US" sz="3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technology</a:t>
            </a: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its.              </a:t>
            </a:r>
            <a:r>
              <a:rPr lang="en-US" sz="3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people</a:t>
            </a: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drive </a:t>
            </a:r>
            <a:r>
              <a:rPr lang="en-US" sz="3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</a:t>
            </a: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success.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1803260"/>
            <a:ext cx="7829747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To be a 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next-gen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global tech. company that helps enterprises 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reimagine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their businesses for the 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digital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by 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supercharging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progress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responsibly for 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clients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employees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communities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94230" y="403973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978" r="0" b="-80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22018" y="3410972"/>
            <a:ext cx="3141640" cy="3682452"/>
            <a:chOff x="0" y="0"/>
            <a:chExt cx="4188854" cy="4909936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/>
            <a:srcRect l="17906" t="10443" r="21144" b="619"/>
            <a:stretch>
              <a:fillRect/>
            </a:stretch>
          </p:blipFill>
          <p:spPr>
            <a:xfrm flipH="false" flipV="false">
              <a:off x="0" y="0"/>
              <a:ext cx="4188854" cy="4909936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0">
            <a:off x="781756" y="3410972"/>
            <a:ext cx="3335444" cy="3699836"/>
          </a:xfrm>
          <a:custGeom>
            <a:avLst/>
            <a:gdLst/>
            <a:ahLst/>
            <a:cxnLst/>
            <a:rect r="r" b="b" t="t" l="l"/>
            <a:pathLst>
              <a:path h="3699836" w="3335444">
                <a:moveTo>
                  <a:pt x="0" y="0"/>
                </a:moveTo>
                <a:lnTo>
                  <a:pt x="3335444" y="0"/>
                </a:lnTo>
                <a:lnTo>
                  <a:pt x="3335444" y="3699836"/>
                </a:lnTo>
                <a:lnTo>
                  <a:pt x="0" y="3699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211" t="-3030" r="-41178" b="-469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15295" y="3460701"/>
            <a:ext cx="3059715" cy="3650106"/>
          </a:xfrm>
          <a:custGeom>
            <a:avLst/>
            <a:gdLst/>
            <a:ahLst/>
            <a:cxnLst/>
            <a:rect r="r" b="b" t="t" l="l"/>
            <a:pathLst>
              <a:path h="3650106" w="3059715">
                <a:moveTo>
                  <a:pt x="0" y="0"/>
                </a:moveTo>
                <a:lnTo>
                  <a:pt x="3059715" y="0"/>
                </a:lnTo>
                <a:lnTo>
                  <a:pt x="3059715" y="3650107"/>
                </a:lnTo>
                <a:lnTo>
                  <a:pt x="0" y="3650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832" t="0" r="-46904" b="-6072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90348" y="3410972"/>
            <a:ext cx="2852077" cy="3758714"/>
          </a:xfrm>
          <a:custGeom>
            <a:avLst/>
            <a:gdLst/>
            <a:ahLst/>
            <a:cxnLst/>
            <a:rect r="r" b="b" t="t" l="l"/>
            <a:pathLst>
              <a:path h="3758714" w="2852077">
                <a:moveTo>
                  <a:pt x="0" y="0"/>
                </a:moveTo>
                <a:lnTo>
                  <a:pt x="2852077" y="0"/>
                </a:lnTo>
                <a:lnTo>
                  <a:pt x="2852077" y="3758714"/>
                </a:lnTo>
                <a:lnTo>
                  <a:pt x="0" y="3758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432" t="0" r="-47809" b="-105148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6036" y="7082233"/>
            <a:ext cx="3586883" cy="155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Roshni Nadar Malhotra</a:t>
            </a:r>
          </a:p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Chairperson,</a:t>
            </a:r>
          </a:p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Non-Executive and</a:t>
            </a:r>
          </a:p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Non-Independent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348626" y="7220345"/>
            <a:ext cx="2735520" cy="123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b="true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 Vijayakumar</a:t>
            </a:r>
          </a:p>
          <a:p>
            <a:pPr algn="ctr">
              <a:lnSpc>
                <a:spcPts val="2519"/>
              </a:lnSpc>
            </a:pPr>
            <a:r>
              <a:rPr lang="en-US" sz="1799" b="true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Chief Executive Officer &amp; Managing Director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925507" y="7082233"/>
            <a:ext cx="3049503" cy="1868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Shiv Nadar</a:t>
            </a:r>
          </a:p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Founder, HCL Group; Chairman Emeritus and Strategic Advisor to the Board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614155" y="7220345"/>
            <a:ext cx="3049503" cy="155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Shikhar Malhotra</a:t>
            </a:r>
          </a:p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Director,</a:t>
            </a:r>
          </a:p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Non-Executive,</a:t>
            </a:r>
          </a:p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Non-Independent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726058" y="1118795"/>
            <a:ext cx="7128580" cy="93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4"/>
              </a:lnSpc>
            </a:pPr>
            <a:r>
              <a:rPr lang="en-US" b="true" sz="5600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Board of Directors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1756" y="3410972"/>
            <a:ext cx="3335444" cy="5249810"/>
            <a:chOff x="0" y="0"/>
            <a:chExt cx="878471" cy="138266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78471" cy="1382666"/>
            </a:xfrm>
            <a:custGeom>
              <a:avLst/>
              <a:gdLst/>
              <a:ahLst/>
              <a:cxnLst/>
              <a:rect r="r" b="b" t="t" l="l"/>
              <a:pathLst>
                <a:path h="1382666" w="878471">
                  <a:moveTo>
                    <a:pt x="39459" y="0"/>
                  </a:moveTo>
                  <a:lnTo>
                    <a:pt x="839012" y="0"/>
                  </a:lnTo>
                  <a:cubicBezTo>
                    <a:pt x="849477" y="0"/>
                    <a:pt x="859514" y="4157"/>
                    <a:pt x="866914" y="11557"/>
                  </a:cubicBezTo>
                  <a:cubicBezTo>
                    <a:pt x="874314" y="18957"/>
                    <a:pt x="878471" y="28994"/>
                    <a:pt x="878471" y="39459"/>
                  </a:cubicBezTo>
                  <a:lnTo>
                    <a:pt x="878471" y="1343207"/>
                  </a:lnTo>
                  <a:cubicBezTo>
                    <a:pt x="878471" y="1353672"/>
                    <a:pt x="874314" y="1363709"/>
                    <a:pt x="866914" y="1371109"/>
                  </a:cubicBezTo>
                  <a:cubicBezTo>
                    <a:pt x="859514" y="1378509"/>
                    <a:pt x="849477" y="1382666"/>
                    <a:pt x="839012" y="1382666"/>
                  </a:cubicBezTo>
                  <a:lnTo>
                    <a:pt x="39459" y="1382666"/>
                  </a:lnTo>
                  <a:cubicBezTo>
                    <a:pt x="28994" y="1382666"/>
                    <a:pt x="18957" y="1378509"/>
                    <a:pt x="11557" y="1371109"/>
                  </a:cubicBezTo>
                  <a:cubicBezTo>
                    <a:pt x="4157" y="1363709"/>
                    <a:pt x="0" y="1353672"/>
                    <a:pt x="0" y="1343207"/>
                  </a:cubicBezTo>
                  <a:lnTo>
                    <a:pt x="0" y="39459"/>
                  </a:lnTo>
                  <a:cubicBezTo>
                    <a:pt x="0" y="28994"/>
                    <a:pt x="4157" y="18957"/>
                    <a:pt x="11557" y="11557"/>
                  </a:cubicBezTo>
                  <a:cubicBezTo>
                    <a:pt x="18957" y="4157"/>
                    <a:pt x="28994" y="0"/>
                    <a:pt x="3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78471" cy="141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915295" y="3460701"/>
            <a:ext cx="3059715" cy="5217464"/>
            <a:chOff x="0" y="0"/>
            <a:chExt cx="805851" cy="13741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05851" cy="1374147"/>
            </a:xfrm>
            <a:custGeom>
              <a:avLst/>
              <a:gdLst/>
              <a:ahLst/>
              <a:cxnLst/>
              <a:rect r="r" b="b" t="t" l="l"/>
              <a:pathLst>
                <a:path h="1374147" w="805851">
                  <a:moveTo>
                    <a:pt x="2530" y="0"/>
                  </a:moveTo>
                  <a:lnTo>
                    <a:pt x="803321" y="0"/>
                  </a:lnTo>
                  <a:cubicBezTo>
                    <a:pt x="804718" y="0"/>
                    <a:pt x="805851" y="1133"/>
                    <a:pt x="805851" y="2530"/>
                  </a:cubicBezTo>
                  <a:lnTo>
                    <a:pt x="805851" y="1371617"/>
                  </a:lnTo>
                  <a:cubicBezTo>
                    <a:pt x="805851" y="1372288"/>
                    <a:pt x="805584" y="1372931"/>
                    <a:pt x="805110" y="1373406"/>
                  </a:cubicBezTo>
                  <a:cubicBezTo>
                    <a:pt x="804635" y="1373880"/>
                    <a:pt x="803992" y="1374147"/>
                    <a:pt x="803321" y="1374147"/>
                  </a:cubicBezTo>
                  <a:lnTo>
                    <a:pt x="2530" y="1374147"/>
                  </a:lnTo>
                  <a:cubicBezTo>
                    <a:pt x="1859" y="1374147"/>
                    <a:pt x="1216" y="1373880"/>
                    <a:pt x="741" y="1373406"/>
                  </a:cubicBezTo>
                  <a:cubicBezTo>
                    <a:pt x="267" y="1372931"/>
                    <a:pt x="0" y="1372288"/>
                    <a:pt x="0" y="1371617"/>
                  </a:cubicBezTo>
                  <a:lnTo>
                    <a:pt x="0" y="2530"/>
                  </a:lnTo>
                  <a:cubicBezTo>
                    <a:pt x="0" y="1133"/>
                    <a:pt x="1133" y="0"/>
                    <a:pt x="25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805851" cy="1402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290348" y="3410972"/>
            <a:ext cx="2852077" cy="5267194"/>
            <a:chOff x="0" y="0"/>
            <a:chExt cx="751164" cy="138724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51164" cy="1387244"/>
            </a:xfrm>
            <a:custGeom>
              <a:avLst/>
              <a:gdLst/>
              <a:ahLst/>
              <a:cxnLst/>
              <a:rect r="r" b="b" t="t" l="l"/>
              <a:pathLst>
                <a:path h="1387244" w="751164">
                  <a:moveTo>
                    <a:pt x="27145" y="0"/>
                  </a:moveTo>
                  <a:lnTo>
                    <a:pt x="724019" y="0"/>
                  </a:lnTo>
                  <a:cubicBezTo>
                    <a:pt x="731219" y="0"/>
                    <a:pt x="738123" y="2860"/>
                    <a:pt x="743214" y="7951"/>
                  </a:cubicBezTo>
                  <a:cubicBezTo>
                    <a:pt x="748304" y="13041"/>
                    <a:pt x="751164" y="19946"/>
                    <a:pt x="751164" y="27145"/>
                  </a:cubicBezTo>
                  <a:lnTo>
                    <a:pt x="751164" y="1360100"/>
                  </a:lnTo>
                  <a:cubicBezTo>
                    <a:pt x="751164" y="1367299"/>
                    <a:pt x="748304" y="1374203"/>
                    <a:pt x="743214" y="1379294"/>
                  </a:cubicBezTo>
                  <a:cubicBezTo>
                    <a:pt x="738123" y="1384385"/>
                    <a:pt x="731219" y="1387244"/>
                    <a:pt x="724019" y="1387244"/>
                  </a:cubicBezTo>
                  <a:lnTo>
                    <a:pt x="27145" y="1387244"/>
                  </a:lnTo>
                  <a:cubicBezTo>
                    <a:pt x="19946" y="1387244"/>
                    <a:pt x="13041" y="1384385"/>
                    <a:pt x="7951" y="1379294"/>
                  </a:cubicBezTo>
                  <a:cubicBezTo>
                    <a:pt x="2860" y="1374203"/>
                    <a:pt x="0" y="1367299"/>
                    <a:pt x="0" y="1360100"/>
                  </a:cubicBezTo>
                  <a:lnTo>
                    <a:pt x="0" y="27145"/>
                  </a:lnTo>
                  <a:cubicBezTo>
                    <a:pt x="0" y="19946"/>
                    <a:pt x="2860" y="13041"/>
                    <a:pt x="7951" y="7951"/>
                  </a:cubicBezTo>
                  <a:cubicBezTo>
                    <a:pt x="13041" y="2860"/>
                    <a:pt x="19946" y="0"/>
                    <a:pt x="271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751164" cy="1415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522018" y="3460701"/>
            <a:ext cx="3141640" cy="5200081"/>
            <a:chOff x="0" y="0"/>
            <a:chExt cx="827428" cy="136956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27428" cy="1369569"/>
            </a:xfrm>
            <a:custGeom>
              <a:avLst/>
              <a:gdLst/>
              <a:ahLst/>
              <a:cxnLst/>
              <a:rect r="r" b="b" t="t" l="l"/>
              <a:pathLst>
                <a:path h="1369569" w="827428">
                  <a:moveTo>
                    <a:pt x="7393" y="0"/>
                  </a:moveTo>
                  <a:lnTo>
                    <a:pt x="820035" y="0"/>
                  </a:lnTo>
                  <a:cubicBezTo>
                    <a:pt x="824118" y="0"/>
                    <a:pt x="827428" y="3310"/>
                    <a:pt x="827428" y="7393"/>
                  </a:cubicBezTo>
                  <a:lnTo>
                    <a:pt x="827428" y="1362176"/>
                  </a:lnTo>
                  <a:cubicBezTo>
                    <a:pt x="827428" y="1366259"/>
                    <a:pt x="824118" y="1369569"/>
                    <a:pt x="820035" y="1369569"/>
                  </a:cubicBezTo>
                  <a:lnTo>
                    <a:pt x="7393" y="1369569"/>
                  </a:lnTo>
                  <a:cubicBezTo>
                    <a:pt x="3310" y="1369569"/>
                    <a:pt x="0" y="1366259"/>
                    <a:pt x="0" y="1362176"/>
                  </a:cubicBezTo>
                  <a:lnTo>
                    <a:pt x="0" y="7393"/>
                  </a:lnTo>
                  <a:cubicBezTo>
                    <a:pt x="0" y="3310"/>
                    <a:pt x="3310" y="0"/>
                    <a:pt x="73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827428" cy="1398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978" r="0" b="-80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61660" y="8932210"/>
            <a:ext cx="2379566" cy="99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Vanitha Narayanan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Director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2495" y="9220135"/>
            <a:ext cx="2388751" cy="99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Thomas Sieber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Director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760434" y="5105400"/>
            <a:ext cx="1692823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Lee Fang Chew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Dir</a:t>
            </a:r>
            <a:r>
              <a:rPr lang="en-US" sz="18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ector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56036" y="4950578"/>
            <a:ext cx="3586883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Bhavani Balasubramanian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Director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843557" y="5050790"/>
            <a:ext cx="2735520" cy="99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40FF"/>
                </a:solidFill>
                <a:latin typeface="Open Sans"/>
                <a:ea typeface="Open Sans"/>
                <a:cs typeface="Open Sans"/>
                <a:sym typeface="Open Sans"/>
              </a:rPr>
              <a:t>Nishi Vasudeva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40FF"/>
                </a:solidFill>
                <a:latin typeface="Open Sans"/>
                <a:ea typeface="Open Sans"/>
                <a:cs typeface="Open Sans"/>
                <a:sym typeface="Open Sans"/>
              </a:rPr>
              <a:t>Director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311179" y="5050790"/>
            <a:ext cx="3049503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Deepak Kapoor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Director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09486" y="8997641"/>
            <a:ext cx="3049503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Simon John England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A26D1"/>
                </a:solidFill>
                <a:latin typeface="Open Sans"/>
                <a:ea typeface="Open Sans"/>
                <a:cs typeface="Open Sans"/>
                <a:sym typeface="Open Sans"/>
              </a:rPr>
              <a:t>Director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530409" y="240030"/>
            <a:ext cx="7128580" cy="151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9"/>
              </a:lnSpc>
            </a:pPr>
            <a:r>
              <a:rPr lang="en-US" b="true" sz="4499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Non-Executive, Independent Directors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222000">
            <a:off x="1152470" y="1676388"/>
            <a:ext cx="2594017" cy="3206411"/>
          </a:xfrm>
          <a:custGeom>
            <a:avLst/>
            <a:gdLst/>
            <a:ahLst/>
            <a:cxnLst/>
            <a:rect r="r" b="b" t="t" l="l"/>
            <a:pathLst>
              <a:path h="3206411" w="2594017">
                <a:moveTo>
                  <a:pt x="197326" y="0"/>
                </a:moveTo>
                <a:lnTo>
                  <a:pt x="2594017" y="154987"/>
                </a:lnTo>
                <a:lnTo>
                  <a:pt x="2396690" y="3206412"/>
                </a:lnTo>
                <a:lnTo>
                  <a:pt x="0" y="3051425"/>
                </a:lnTo>
                <a:lnTo>
                  <a:pt x="197326" y="0"/>
                </a:lnTo>
                <a:close/>
              </a:path>
            </a:pathLst>
          </a:custGeom>
          <a:blipFill>
            <a:blip r:embed="rId3"/>
            <a:stretch>
              <a:fillRect l="-40652" t="-7676" r="-46652" b="-1404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4000">
            <a:off x="5619828" y="1821435"/>
            <a:ext cx="2432204" cy="3120892"/>
          </a:xfrm>
          <a:custGeom>
            <a:avLst/>
            <a:gdLst/>
            <a:ahLst/>
            <a:cxnLst/>
            <a:rect r="r" b="b" t="t" l="l"/>
            <a:pathLst>
              <a:path h="3120892" w="2432204">
                <a:moveTo>
                  <a:pt x="0" y="16829"/>
                </a:moveTo>
                <a:lnTo>
                  <a:pt x="2410533" y="0"/>
                </a:lnTo>
                <a:lnTo>
                  <a:pt x="2432204" y="3104063"/>
                </a:lnTo>
                <a:lnTo>
                  <a:pt x="21671" y="3120892"/>
                </a:lnTo>
                <a:lnTo>
                  <a:pt x="0" y="16829"/>
                </a:lnTo>
                <a:close/>
              </a:path>
            </a:pathLst>
          </a:custGeom>
          <a:blipFill>
            <a:blip r:embed="rId4"/>
            <a:stretch>
              <a:fillRect l="-32255" t="-5899" r="-49088" b="-762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4000">
            <a:off x="10010728" y="1821543"/>
            <a:ext cx="2401179" cy="3120676"/>
          </a:xfrm>
          <a:custGeom>
            <a:avLst/>
            <a:gdLst/>
            <a:ahLst/>
            <a:cxnLst/>
            <a:rect r="r" b="b" t="t" l="l"/>
            <a:pathLst>
              <a:path h="3120676" w="2401179">
                <a:moveTo>
                  <a:pt x="21671" y="0"/>
                </a:moveTo>
                <a:lnTo>
                  <a:pt x="2401178" y="16612"/>
                </a:lnTo>
                <a:lnTo>
                  <a:pt x="2379508" y="3120675"/>
                </a:lnTo>
                <a:lnTo>
                  <a:pt x="0" y="3104063"/>
                </a:lnTo>
                <a:lnTo>
                  <a:pt x="21671" y="0"/>
                </a:lnTo>
                <a:close/>
              </a:path>
            </a:pathLst>
          </a:custGeom>
          <a:blipFill>
            <a:blip r:embed="rId5"/>
            <a:stretch>
              <a:fillRect l="-64775" t="-303" r="-67684" b="-1893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13999">
            <a:off x="14268152" y="1708846"/>
            <a:ext cx="2677388" cy="3187836"/>
          </a:xfrm>
          <a:custGeom>
            <a:avLst/>
            <a:gdLst/>
            <a:ahLst/>
            <a:cxnLst/>
            <a:rect r="r" b="b" t="t" l="l"/>
            <a:pathLst>
              <a:path h="3187836" w="2677388">
                <a:moveTo>
                  <a:pt x="102918" y="0"/>
                </a:moveTo>
                <a:lnTo>
                  <a:pt x="2677387" y="85404"/>
                </a:lnTo>
                <a:lnTo>
                  <a:pt x="2574469" y="3187837"/>
                </a:lnTo>
                <a:lnTo>
                  <a:pt x="0" y="3102433"/>
                </a:lnTo>
                <a:lnTo>
                  <a:pt x="102918" y="0"/>
                </a:lnTo>
                <a:close/>
              </a:path>
            </a:pathLst>
          </a:custGeom>
          <a:blipFill>
            <a:blip r:embed="rId6"/>
            <a:stretch>
              <a:fillRect l="-32590" t="-6011" r="-25577" b="-69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40000">
            <a:off x="9916712" y="5800045"/>
            <a:ext cx="2471503" cy="3234630"/>
          </a:xfrm>
          <a:custGeom>
            <a:avLst/>
            <a:gdLst/>
            <a:ahLst/>
            <a:cxnLst/>
            <a:rect r="r" b="b" t="t" l="l"/>
            <a:pathLst>
              <a:path h="3234630" w="2471503">
                <a:moveTo>
                  <a:pt x="215154" y="0"/>
                </a:moveTo>
                <a:lnTo>
                  <a:pt x="2471503" y="157779"/>
                </a:lnTo>
                <a:lnTo>
                  <a:pt x="2256349" y="3234629"/>
                </a:lnTo>
                <a:lnTo>
                  <a:pt x="0" y="3076850"/>
                </a:lnTo>
                <a:lnTo>
                  <a:pt x="215154" y="0"/>
                </a:lnTo>
                <a:close/>
              </a:path>
            </a:pathLst>
          </a:custGeom>
          <a:blipFill>
            <a:blip r:embed="rId7"/>
            <a:stretch>
              <a:fillRect l="-15004" t="-3791" r="-22449" b="-123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60000">
            <a:off x="1232807" y="5919761"/>
            <a:ext cx="2468127" cy="3359322"/>
          </a:xfrm>
          <a:custGeom>
            <a:avLst/>
            <a:gdLst/>
            <a:ahLst/>
            <a:cxnLst/>
            <a:rect r="r" b="b" t="t" l="l"/>
            <a:pathLst>
              <a:path h="3359322" w="2468127">
                <a:moveTo>
                  <a:pt x="57903" y="0"/>
                </a:moveTo>
                <a:lnTo>
                  <a:pt x="2468127" y="42071"/>
                </a:lnTo>
                <a:lnTo>
                  <a:pt x="2410225" y="3359322"/>
                </a:lnTo>
                <a:lnTo>
                  <a:pt x="0" y="3317251"/>
                </a:lnTo>
                <a:lnTo>
                  <a:pt x="57903" y="0"/>
                </a:lnTo>
                <a:close/>
              </a:path>
            </a:pathLst>
          </a:custGeom>
          <a:blipFill>
            <a:blip r:embed="rId8"/>
            <a:stretch>
              <a:fillRect l="-59552" t="-14511" r="-56002" b="-1270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9999">
            <a:off x="5604377" y="5920010"/>
            <a:ext cx="2432080" cy="3070834"/>
          </a:xfrm>
          <a:custGeom>
            <a:avLst/>
            <a:gdLst/>
            <a:ahLst/>
            <a:cxnLst/>
            <a:rect r="r" b="b" t="t" l="l"/>
            <a:pathLst>
              <a:path h="3070834" w="2432080">
                <a:moveTo>
                  <a:pt x="52877" y="0"/>
                </a:moveTo>
                <a:lnTo>
                  <a:pt x="2432080" y="41529"/>
                </a:lnTo>
                <a:lnTo>
                  <a:pt x="2379204" y="3070834"/>
                </a:lnTo>
                <a:lnTo>
                  <a:pt x="0" y="3029304"/>
                </a:lnTo>
                <a:lnTo>
                  <a:pt x="52877" y="0"/>
                </a:lnTo>
                <a:close/>
              </a:path>
            </a:pathLst>
          </a:custGeom>
          <a:blipFill>
            <a:blip r:embed="rId9"/>
            <a:stretch>
              <a:fillRect l="-24941" t="-6101" r="-41954" b="-75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78658" y="1750695"/>
            <a:ext cx="3141640" cy="4021662"/>
            <a:chOff x="0" y="0"/>
            <a:chExt cx="827428" cy="10592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7428" cy="1059203"/>
            </a:xfrm>
            <a:custGeom>
              <a:avLst/>
              <a:gdLst/>
              <a:ahLst/>
              <a:cxnLst/>
              <a:rect r="r" b="b" t="t" l="l"/>
              <a:pathLst>
                <a:path h="1059203" w="827428">
                  <a:moveTo>
                    <a:pt x="41893" y="0"/>
                  </a:moveTo>
                  <a:lnTo>
                    <a:pt x="785535" y="0"/>
                  </a:lnTo>
                  <a:cubicBezTo>
                    <a:pt x="808672" y="0"/>
                    <a:pt x="827428" y="18756"/>
                    <a:pt x="827428" y="41893"/>
                  </a:cubicBezTo>
                  <a:lnTo>
                    <a:pt x="827428" y="1017310"/>
                  </a:lnTo>
                  <a:cubicBezTo>
                    <a:pt x="827428" y="1040447"/>
                    <a:pt x="808672" y="1059203"/>
                    <a:pt x="785535" y="1059203"/>
                  </a:cubicBezTo>
                  <a:lnTo>
                    <a:pt x="41893" y="1059203"/>
                  </a:lnTo>
                  <a:cubicBezTo>
                    <a:pt x="18756" y="1059203"/>
                    <a:pt x="0" y="1040447"/>
                    <a:pt x="0" y="1017310"/>
                  </a:cubicBezTo>
                  <a:lnTo>
                    <a:pt x="0" y="41893"/>
                  </a:lnTo>
                  <a:cubicBezTo>
                    <a:pt x="0" y="18756"/>
                    <a:pt x="18756" y="0"/>
                    <a:pt x="41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27428" cy="1087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219041" y="1829811"/>
            <a:ext cx="3141640" cy="3942546"/>
            <a:chOff x="0" y="0"/>
            <a:chExt cx="827428" cy="103836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27428" cy="1038366"/>
            </a:xfrm>
            <a:custGeom>
              <a:avLst/>
              <a:gdLst/>
              <a:ahLst/>
              <a:cxnLst/>
              <a:rect r="r" b="b" t="t" l="l"/>
              <a:pathLst>
                <a:path h="1038366" w="827428">
                  <a:moveTo>
                    <a:pt x="41893" y="0"/>
                  </a:moveTo>
                  <a:lnTo>
                    <a:pt x="785535" y="0"/>
                  </a:lnTo>
                  <a:cubicBezTo>
                    <a:pt x="808672" y="0"/>
                    <a:pt x="827428" y="18756"/>
                    <a:pt x="827428" y="41893"/>
                  </a:cubicBezTo>
                  <a:lnTo>
                    <a:pt x="827428" y="996473"/>
                  </a:lnTo>
                  <a:cubicBezTo>
                    <a:pt x="827428" y="1019610"/>
                    <a:pt x="808672" y="1038366"/>
                    <a:pt x="785535" y="1038366"/>
                  </a:cubicBezTo>
                  <a:lnTo>
                    <a:pt x="41893" y="1038366"/>
                  </a:lnTo>
                  <a:cubicBezTo>
                    <a:pt x="18756" y="1038366"/>
                    <a:pt x="0" y="1019610"/>
                    <a:pt x="0" y="996473"/>
                  </a:cubicBezTo>
                  <a:lnTo>
                    <a:pt x="0" y="41893"/>
                  </a:lnTo>
                  <a:cubicBezTo>
                    <a:pt x="0" y="18756"/>
                    <a:pt x="18756" y="0"/>
                    <a:pt x="41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27428" cy="1066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627712" y="1829811"/>
            <a:ext cx="3141640" cy="3942546"/>
            <a:chOff x="0" y="0"/>
            <a:chExt cx="827428" cy="103836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27428" cy="1038366"/>
            </a:xfrm>
            <a:custGeom>
              <a:avLst/>
              <a:gdLst/>
              <a:ahLst/>
              <a:cxnLst/>
              <a:rect r="r" b="b" t="t" l="l"/>
              <a:pathLst>
                <a:path h="1038366" w="827428">
                  <a:moveTo>
                    <a:pt x="41893" y="0"/>
                  </a:moveTo>
                  <a:lnTo>
                    <a:pt x="785535" y="0"/>
                  </a:lnTo>
                  <a:cubicBezTo>
                    <a:pt x="808672" y="0"/>
                    <a:pt x="827428" y="18756"/>
                    <a:pt x="827428" y="41893"/>
                  </a:cubicBezTo>
                  <a:lnTo>
                    <a:pt x="827428" y="996473"/>
                  </a:lnTo>
                  <a:cubicBezTo>
                    <a:pt x="827428" y="1019610"/>
                    <a:pt x="808672" y="1038366"/>
                    <a:pt x="785535" y="1038366"/>
                  </a:cubicBezTo>
                  <a:lnTo>
                    <a:pt x="41893" y="1038366"/>
                  </a:lnTo>
                  <a:cubicBezTo>
                    <a:pt x="18756" y="1038366"/>
                    <a:pt x="0" y="1019610"/>
                    <a:pt x="0" y="996473"/>
                  </a:cubicBezTo>
                  <a:lnTo>
                    <a:pt x="0" y="41893"/>
                  </a:lnTo>
                  <a:cubicBezTo>
                    <a:pt x="0" y="18756"/>
                    <a:pt x="18756" y="0"/>
                    <a:pt x="41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27428" cy="1066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064752" y="1750695"/>
            <a:ext cx="3141640" cy="4021662"/>
            <a:chOff x="0" y="0"/>
            <a:chExt cx="827428" cy="105920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27428" cy="1059203"/>
            </a:xfrm>
            <a:custGeom>
              <a:avLst/>
              <a:gdLst/>
              <a:ahLst/>
              <a:cxnLst/>
              <a:rect r="r" b="b" t="t" l="l"/>
              <a:pathLst>
                <a:path h="1059203" w="827428">
                  <a:moveTo>
                    <a:pt x="41893" y="0"/>
                  </a:moveTo>
                  <a:lnTo>
                    <a:pt x="785535" y="0"/>
                  </a:lnTo>
                  <a:cubicBezTo>
                    <a:pt x="808672" y="0"/>
                    <a:pt x="827428" y="18756"/>
                    <a:pt x="827428" y="41893"/>
                  </a:cubicBezTo>
                  <a:lnTo>
                    <a:pt x="827428" y="1017310"/>
                  </a:lnTo>
                  <a:cubicBezTo>
                    <a:pt x="827428" y="1040447"/>
                    <a:pt x="808672" y="1059203"/>
                    <a:pt x="785535" y="1059203"/>
                  </a:cubicBezTo>
                  <a:lnTo>
                    <a:pt x="41893" y="1059203"/>
                  </a:lnTo>
                  <a:cubicBezTo>
                    <a:pt x="18756" y="1059203"/>
                    <a:pt x="0" y="1040447"/>
                    <a:pt x="0" y="1017310"/>
                  </a:cubicBezTo>
                  <a:lnTo>
                    <a:pt x="0" y="41893"/>
                  </a:lnTo>
                  <a:cubicBezTo>
                    <a:pt x="0" y="18756"/>
                    <a:pt x="18756" y="0"/>
                    <a:pt x="41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827428" cy="1087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78658" y="5940544"/>
            <a:ext cx="3141640" cy="4101436"/>
            <a:chOff x="0" y="0"/>
            <a:chExt cx="827428" cy="108021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27428" cy="1080213"/>
            </a:xfrm>
            <a:custGeom>
              <a:avLst/>
              <a:gdLst/>
              <a:ahLst/>
              <a:cxnLst/>
              <a:rect r="r" b="b" t="t" l="l"/>
              <a:pathLst>
                <a:path h="1080213" w="827428">
                  <a:moveTo>
                    <a:pt x="41893" y="0"/>
                  </a:moveTo>
                  <a:lnTo>
                    <a:pt x="785535" y="0"/>
                  </a:lnTo>
                  <a:cubicBezTo>
                    <a:pt x="808672" y="0"/>
                    <a:pt x="827428" y="18756"/>
                    <a:pt x="827428" y="41893"/>
                  </a:cubicBezTo>
                  <a:lnTo>
                    <a:pt x="827428" y="1038320"/>
                  </a:lnTo>
                  <a:cubicBezTo>
                    <a:pt x="827428" y="1061457"/>
                    <a:pt x="808672" y="1080213"/>
                    <a:pt x="785535" y="1080213"/>
                  </a:cubicBezTo>
                  <a:lnTo>
                    <a:pt x="41893" y="1080213"/>
                  </a:lnTo>
                  <a:cubicBezTo>
                    <a:pt x="18756" y="1080213"/>
                    <a:pt x="0" y="1061457"/>
                    <a:pt x="0" y="1038320"/>
                  </a:cubicBezTo>
                  <a:lnTo>
                    <a:pt x="0" y="41893"/>
                  </a:lnTo>
                  <a:cubicBezTo>
                    <a:pt x="0" y="18756"/>
                    <a:pt x="18756" y="0"/>
                    <a:pt x="41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827428" cy="1108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219041" y="5848557"/>
            <a:ext cx="3141640" cy="4093210"/>
            <a:chOff x="0" y="0"/>
            <a:chExt cx="827428" cy="10780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27428" cy="1078047"/>
            </a:xfrm>
            <a:custGeom>
              <a:avLst/>
              <a:gdLst/>
              <a:ahLst/>
              <a:cxnLst/>
              <a:rect r="r" b="b" t="t" l="l"/>
              <a:pathLst>
                <a:path h="1078047" w="827428">
                  <a:moveTo>
                    <a:pt x="41893" y="0"/>
                  </a:moveTo>
                  <a:lnTo>
                    <a:pt x="785535" y="0"/>
                  </a:lnTo>
                  <a:cubicBezTo>
                    <a:pt x="808672" y="0"/>
                    <a:pt x="827428" y="18756"/>
                    <a:pt x="827428" y="41893"/>
                  </a:cubicBezTo>
                  <a:lnTo>
                    <a:pt x="827428" y="1036154"/>
                  </a:lnTo>
                  <a:cubicBezTo>
                    <a:pt x="827428" y="1059291"/>
                    <a:pt x="808672" y="1078047"/>
                    <a:pt x="785535" y="1078047"/>
                  </a:cubicBezTo>
                  <a:lnTo>
                    <a:pt x="41893" y="1078047"/>
                  </a:lnTo>
                  <a:cubicBezTo>
                    <a:pt x="18756" y="1078047"/>
                    <a:pt x="0" y="1059291"/>
                    <a:pt x="0" y="1036154"/>
                  </a:cubicBezTo>
                  <a:lnTo>
                    <a:pt x="0" y="41893"/>
                  </a:lnTo>
                  <a:cubicBezTo>
                    <a:pt x="0" y="18756"/>
                    <a:pt x="18756" y="0"/>
                    <a:pt x="41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827428" cy="1106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656082" y="5875177"/>
            <a:ext cx="3113271" cy="3878811"/>
            <a:chOff x="0" y="0"/>
            <a:chExt cx="819956" cy="102158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9956" cy="1021580"/>
            </a:xfrm>
            <a:custGeom>
              <a:avLst/>
              <a:gdLst/>
              <a:ahLst/>
              <a:cxnLst/>
              <a:rect r="r" b="b" t="t" l="l"/>
              <a:pathLst>
                <a:path h="1021580" w="819956">
                  <a:moveTo>
                    <a:pt x="42275" y="0"/>
                  </a:moveTo>
                  <a:lnTo>
                    <a:pt x="777681" y="0"/>
                  </a:lnTo>
                  <a:cubicBezTo>
                    <a:pt x="801029" y="0"/>
                    <a:pt x="819956" y="18927"/>
                    <a:pt x="819956" y="42275"/>
                  </a:cubicBezTo>
                  <a:lnTo>
                    <a:pt x="819956" y="979305"/>
                  </a:lnTo>
                  <a:cubicBezTo>
                    <a:pt x="819956" y="990517"/>
                    <a:pt x="815502" y="1001270"/>
                    <a:pt x="807574" y="1009198"/>
                  </a:cubicBezTo>
                  <a:cubicBezTo>
                    <a:pt x="799646" y="1017126"/>
                    <a:pt x="788893" y="1021580"/>
                    <a:pt x="777681" y="1021580"/>
                  </a:cubicBezTo>
                  <a:lnTo>
                    <a:pt x="42275" y="1021580"/>
                  </a:lnTo>
                  <a:cubicBezTo>
                    <a:pt x="31063" y="1021580"/>
                    <a:pt x="20310" y="1017126"/>
                    <a:pt x="12382" y="1009198"/>
                  </a:cubicBezTo>
                  <a:cubicBezTo>
                    <a:pt x="4454" y="1001270"/>
                    <a:pt x="0" y="990517"/>
                    <a:pt x="0" y="979305"/>
                  </a:cubicBezTo>
                  <a:lnTo>
                    <a:pt x="0" y="42275"/>
                  </a:lnTo>
                  <a:cubicBezTo>
                    <a:pt x="0" y="31063"/>
                    <a:pt x="4454" y="20310"/>
                    <a:pt x="12382" y="12382"/>
                  </a:cubicBezTo>
                  <a:cubicBezTo>
                    <a:pt x="20310" y="4454"/>
                    <a:pt x="31063" y="0"/>
                    <a:pt x="42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819956" cy="105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978" r="0" b="-80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760596" y="7356090"/>
            <a:ext cx="3228646" cy="92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Shiv Walia </a:t>
            </a:r>
          </a:p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Chief Financial Officer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510293" y="1763572"/>
            <a:ext cx="15267413" cy="90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Key Management Team includes top executives who oversee and manage the company’s major functions. They ensure smooth daily operations and work toward achieving the company’s goals.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980780" y="3213691"/>
            <a:ext cx="3141640" cy="3824945"/>
            <a:chOff x="0" y="0"/>
            <a:chExt cx="4188854" cy="5099927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/>
            <a:srcRect l="994" t="6515" r="9509" b="1618"/>
            <a:stretch>
              <a:fillRect/>
            </a:stretch>
          </p:blipFill>
          <p:spPr>
            <a:xfrm flipH="false" flipV="false">
              <a:off x="0" y="0"/>
              <a:ext cx="4188854" cy="5099927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618160" y="7322995"/>
            <a:ext cx="2735520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 Vijayakumar</a:t>
            </a:r>
          </a:p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Chief Executive Officer &amp; Managing Director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988422" y="7409410"/>
            <a:ext cx="2735520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Kalyan Kumar</a:t>
            </a:r>
          </a:p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Chief Product Officer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381806" y="7372076"/>
            <a:ext cx="3049503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b="true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</a:t>
            </a: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ill Kouri</a:t>
            </a:r>
          </a:p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1A26D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Chief Marketing Officer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386900" y="7303402"/>
            <a:ext cx="2735520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Hari Sadarahalli </a:t>
            </a:r>
          </a:p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Global Head, Engineering &amp; R&amp;D Services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466695" y="430198"/>
            <a:ext cx="9354610" cy="99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5"/>
              </a:lnSpc>
            </a:pPr>
            <a:r>
              <a:rPr lang="en-US" b="true" sz="5899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Key </a:t>
            </a:r>
            <a:r>
              <a:rPr lang="en-US" b="true" sz="5899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Management Team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01603" y="3231597"/>
            <a:ext cx="2852077" cy="3758714"/>
          </a:xfrm>
          <a:custGeom>
            <a:avLst/>
            <a:gdLst/>
            <a:ahLst/>
            <a:cxnLst/>
            <a:rect r="r" b="b" t="t" l="l"/>
            <a:pathLst>
              <a:path h="3758714" w="2852077">
                <a:moveTo>
                  <a:pt x="0" y="0"/>
                </a:moveTo>
                <a:lnTo>
                  <a:pt x="2852077" y="0"/>
                </a:lnTo>
                <a:lnTo>
                  <a:pt x="2852077" y="3758713"/>
                </a:lnTo>
                <a:lnTo>
                  <a:pt x="0" y="3758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432" t="0" r="-47809" b="-10514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828326" y="3231597"/>
            <a:ext cx="3055712" cy="3758714"/>
          </a:xfrm>
          <a:custGeom>
            <a:avLst/>
            <a:gdLst/>
            <a:ahLst/>
            <a:cxnLst/>
            <a:rect r="r" b="b" t="t" l="l"/>
            <a:pathLst>
              <a:path h="3758714" w="3055712">
                <a:moveTo>
                  <a:pt x="0" y="0"/>
                </a:moveTo>
                <a:lnTo>
                  <a:pt x="3055712" y="0"/>
                </a:lnTo>
                <a:lnTo>
                  <a:pt x="3055712" y="3758713"/>
                </a:lnTo>
                <a:lnTo>
                  <a:pt x="0" y="3758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41" t="-5471" r="-24995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360288" y="3264143"/>
            <a:ext cx="3071021" cy="3758714"/>
          </a:xfrm>
          <a:custGeom>
            <a:avLst/>
            <a:gdLst/>
            <a:ahLst/>
            <a:cxnLst/>
            <a:rect r="r" b="b" t="t" l="l"/>
            <a:pathLst>
              <a:path h="3758714" w="3071021">
                <a:moveTo>
                  <a:pt x="0" y="0"/>
                </a:moveTo>
                <a:lnTo>
                  <a:pt x="3071021" y="0"/>
                </a:lnTo>
                <a:lnTo>
                  <a:pt x="3071021" y="3758714"/>
                </a:lnTo>
                <a:lnTo>
                  <a:pt x="0" y="3758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924" t="-1114" r="-11909" b="-88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674871" y="3226043"/>
            <a:ext cx="3046525" cy="3834914"/>
          </a:xfrm>
          <a:custGeom>
            <a:avLst/>
            <a:gdLst/>
            <a:ahLst/>
            <a:cxnLst/>
            <a:rect r="r" b="b" t="t" l="l"/>
            <a:pathLst>
              <a:path h="3834914" w="3046525">
                <a:moveTo>
                  <a:pt x="0" y="0"/>
                </a:moveTo>
                <a:lnTo>
                  <a:pt x="3046524" y="0"/>
                </a:lnTo>
                <a:lnTo>
                  <a:pt x="3046524" y="3834914"/>
                </a:lnTo>
                <a:lnTo>
                  <a:pt x="0" y="38349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83" t="0" r="-16995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501603" y="3231597"/>
            <a:ext cx="2996859" cy="5326072"/>
            <a:chOff x="0" y="0"/>
            <a:chExt cx="789296" cy="140275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89296" cy="1402751"/>
            </a:xfrm>
            <a:custGeom>
              <a:avLst/>
              <a:gdLst/>
              <a:ahLst/>
              <a:cxnLst/>
              <a:rect r="r" b="b" t="t" l="l"/>
              <a:pathLst>
                <a:path h="1402751" w="789296">
                  <a:moveTo>
                    <a:pt x="43917" y="0"/>
                  </a:moveTo>
                  <a:lnTo>
                    <a:pt x="745379" y="0"/>
                  </a:lnTo>
                  <a:cubicBezTo>
                    <a:pt x="757027" y="0"/>
                    <a:pt x="768197" y="4627"/>
                    <a:pt x="776433" y="12863"/>
                  </a:cubicBezTo>
                  <a:cubicBezTo>
                    <a:pt x="784669" y="21099"/>
                    <a:pt x="789296" y="32269"/>
                    <a:pt x="789296" y="43917"/>
                  </a:cubicBezTo>
                  <a:lnTo>
                    <a:pt x="789296" y="1358835"/>
                  </a:lnTo>
                  <a:cubicBezTo>
                    <a:pt x="789296" y="1370482"/>
                    <a:pt x="784669" y="1381652"/>
                    <a:pt x="776433" y="1389888"/>
                  </a:cubicBezTo>
                  <a:cubicBezTo>
                    <a:pt x="768197" y="1398124"/>
                    <a:pt x="757027" y="1402751"/>
                    <a:pt x="745379" y="1402751"/>
                  </a:cubicBezTo>
                  <a:lnTo>
                    <a:pt x="43917" y="1402751"/>
                  </a:lnTo>
                  <a:cubicBezTo>
                    <a:pt x="32269" y="1402751"/>
                    <a:pt x="21099" y="1398124"/>
                    <a:pt x="12863" y="1389888"/>
                  </a:cubicBezTo>
                  <a:cubicBezTo>
                    <a:pt x="4627" y="1381652"/>
                    <a:pt x="0" y="1370482"/>
                    <a:pt x="0" y="1358835"/>
                  </a:cubicBezTo>
                  <a:lnTo>
                    <a:pt x="0" y="43917"/>
                  </a:lnTo>
                  <a:cubicBezTo>
                    <a:pt x="0" y="32269"/>
                    <a:pt x="4627" y="21099"/>
                    <a:pt x="12863" y="12863"/>
                  </a:cubicBezTo>
                  <a:cubicBezTo>
                    <a:pt x="21099" y="4627"/>
                    <a:pt x="32269" y="0"/>
                    <a:pt x="439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789296" cy="1431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785362" y="3264143"/>
            <a:ext cx="3141640" cy="5293525"/>
            <a:chOff x="0" y="0"/>
            <a:chExt cx="827428" cy="139417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27428" cy="1394179"/>
            </a:xfrm>
            <a:custGeom>
              <a:avLst/>
              <a:gdLst/>
              <a:ahLst/>
              <a:cxnLst/>
              <a:rect r="r" b="b" t="t" l="l"/>
              <a:pathLst>
                <a:path h="1394179" w="827428">
                  <a:moveTo>
                    <a:pt x="41893" y="0"/>
                  </a:moveTo>
                  <a:lnTo>
                    <a:pt x="785535" y="0"/>
                  </a:lnTo>
                  <a:cubicBezTo>
                    <a:pt x="808672" y="0"/>
                    <a:pt x="827428" y="18756"/>
                    <a:pt x="827428" y="41893"/>
                  </a:cubicBezTo>
                  <a:lnTo>
                    <a:pt x="827428" y="1352286"/>
                  </a:lnTo>
                  <a:cubicBezTo>
                    <a:pt x="827428" y="1375423"/>
                    <a:pt x="808672" y="1394179"/>
                    <a:pt x="785535" y="1394179"/>
                  </a:cubicBezTo>
                  <a:lnTo>
                    <a:pt x="41893" y="1394179"/>
                  </a:lnTo>
                  <a:cubicBezTo>
                    <a:pt x="18756" y="1394179"/>
                    <a:pt x="0" y="1375423"/>
                    <a:pt x="0" y="1352286"/>
                  </a:cubicBezTo>
                  <a:lnTo>
                    <a:pt x="0" y="41893"/>
                  </a:lnTo>
                  <a:cubicBezTo>
                    <a:pt x="0" y="18756"/>
                    <a:pt x="18756" y="0"/>
                    <a:pt x="41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827428" cy="1422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289669" y="3264143"/>
            <a:ext cx="3141640" cy="5293525"/>
            <a:chOff x="0" y="0"/>
            <a:chExt cx="827428" cy="139417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27428" cy="1394179"/>
            </a:xfrm>
            <a:custGeom>
              <a:avLst/>
              <a:gdLst/>
              <a:ahLst/>
              <a:cxnLst/>
              <a:rect r="r" b="b" t="t" l="l"/>
              <a:pathLst>
                <a:path h="1394179" w="827428">
                  <a:moveTo>
                    <a:pt x="41893" y="0"/>
                  </a:moveTo>
                  <a:lnTo>
                    <a:pt x="785535" y="0"/>
                  </a:lnTo>
                  <a:cubicBezTo>
                    <a:pt x="808672" y="0"/>
                    <a:pt x="827428" y="18756"/>
                    <a:pt x="827428" y="41893"/>
                  </a:cubicBezTo>
                  <a:lnTo>
                    <a:pt x="827428" y="1352286"/>
                  </a:lnTo>
                  <a:cubicBezTo>
                    <a:pt x="827428" y="1375423"/>
                    <a:pt x="808672" y="1394179"/>
                    <a:pt x="785535" y="1394179"/>
                  </a:cubicBezTo>
                  <a:lnTo>
                    <a:pt x="41893" y="1394179"/>
                  </a:lnTo>
                  <a:cubicBezTo>
                    <a:pt x="18756" y="1394179"/>
                    <a:pt x="0" y="1375423"/>
                    <a:pt x="0" y="1352286"/>
                  </a:cubicBezTo>
                  <a:lnTo>
                    <a:pt x="0" y="41893"/>
                  </a:lnTo>
                  <a:cubicBezTo>
                    <a:pt x="0" y="18756"/>
                    <a:pt x="18756" y="0"/>
                    <a:pt x="41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827428" cy="1422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993284" y="3213691"/>
            <a:ext cx="3141640" cy="5419267"/>
            <a:chOff x="0" y="0"/>
            <a:chExt cx="827428" cy="142729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27428" cy="1427297"/>
            </a:xfrm>
            <a:custGeom>
              <a:avLst/>
              <a:gdLst/>
              <a:ahLst/>
              <a:cxnLst/>
              <a:rect r="r" b="b" t="t" l="l"/>
              <a:pathLst>
                <a:path h="1427297" w="827428">
                  <a:moveTo>
                    <a:pt x="41893" y="0"/>
                  </a:moveTo>
                  <a:lnTo>
                    <a:pt x="785535" y="0"/>
                  </a:lnTo>
                  <a:cubicBezTo>
                    <a:pt x="808672" y="0"/>
                    <a:pt x="827428" y="18756"/>
                    <a:pt x="827428" y="41893"/>
                  </a:cubicBezTo>
                  <a:lnTo>
                    <a:pt x="827428" y="1385404"/>
                  </a:lnTo>
                  <a:cubicBezTo>
                    <a:pt x="827428" y="1408540"/>
                    <a:pt x="808672" y="1427297"/>
                    <a:pt x="785535" y="1427297"/>
                  </a:cubicBezTo>
                  <a:lnTo>
                    <a:pt x="41893" y="1427297"/>
                  </a:lnTo>
                  <a:cubicBezTo>
                    <a:pt x="18756" y="1427297"/>
                    <a:pt x="0" y="1408540"/>
                    <a:pt x="0" y="1385404"/>
                  </a:cubicBezTo>
                  <a:lnTo>
                    <a:pt x="0" y="41893"/>
                  </a:lnTo>
                  <a:cubicBezTo>
                    <a:pt x="0" y="18756"/>
                    <a:pt x="18756" y="0"/>
                    <a:pt x="41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827428" cy="1455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674871" y="3185867"/>
            <a:ext cx="3141640" cy="5447091"/>
            <a:chOff x="0" y="0"/>
            <a:chExt cx="827428" cy="14346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27428" cy="1434625"/>
            </a:xfrm>
            <a:custGeom>
              <a:avLst/>
              <a:gdLst/>
              <a:ahLst/>
              <a:cxnLst/>
              <a:rect r="r" b="b" t="t" l="l"/>
              <a:pathLst>
                <a:path h="1434625" w="827428">
                  <a:moveTo>
                    <a:pt x="41893" y="0"/>
                  </a:moveTo>
                  <a:lnTo>
                    <a:pt x="785535" y="0"/>
                  </a:lnTo>
                  <a:cubicBezTo>
                    <a:pt x="808672" y="0"/>
                    <a:pt x="827428" y="18756"/>
                    <a:pt x="827428" y="41893"/>
                  </a:cubicBezTo>
                  <a:lnTo>
                    <a:pt x="827428" y="1392732"/>
                  </a:lnTo>
                  <a:cubicBezTo>
                    <a:pt x="827428" y="1415869"/>
                    <a:pt x="808672" y="1434625"/>
                    <a:pt x="785535" y="1434625"/>
                  </a:cubicBezTo>
                  <a:lnTo>
                    <a:pt x="41893" y="1434625"/>
                  </a:lnTo>
                  <a:cubicBezTo>
                    <a:pt x="18756" y="1434625"/>
                    <a:pt x="0" y="1415869"/>
                    <a:pt x="0" y="1392732"/>
                  </a:cubicBezTo>
                  <a:lnTo>
                    <a:pt x="0" y="41893"/>
                  </a:lnTo>
                  <a:cubicBezTo>
                    <a:pt x="0" y="18756"/>
                    <a:pt x="18756" y="0"/>
                    <a:pt x="41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827428" cy="1463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21928" y="2920928"/>
            <a:ext cx="6337372" cy="633737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0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85604" y="1974814"/>
            <a:ext cx="6337372" cy="6337372"/>
            <a:chOff x="0" y="0"/>
            <a:chExt cx="8449829" cy="8449829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0" t="15602" r="0" b="17772"/>
            <a:stretch>
              <a:fillRect/>
            </a:stretch>
          </p:blipFill>
          <p:spPr>
            <a:xfrm flipH="false" flipV="false">
              <a:off x="0" y="0"/>
              <a:ext cx="8449829" cy="8449829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426566" y="629919"/>
            <a:ext cx="8717434" cy="938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3"/>
              </a:lnSpc>
            </a:pPr>
            <a:r>
              <a:rPr lang="en-US" b="true" sz="5599">
                <a:solidFill>
                  <a:srgbClr val="1A26D1"/>
                </a:solidFill>
                <a:latin typeface="Inter Bold"/>
                <a:ea typeface="Inter Bold"/>
                <a:cs typeface="Inter Bold"/>
                <a:sym typeface="Inter Bold"/>
              </a:rPr>
              <a:t>COMPANY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8432" y="2873303"/>
            <a:ext cx="4689533" cy="311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Market Competition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Operational Risk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Financial Risk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Compliance and legal Risk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Geopolitical Risk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7800" y="2183105"/>
            <a:ext cx="2992880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RISK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6566" y="7603507"/>
            <a:ext cx="5274482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Place (Distribution)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Promotion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5265" y="7025047"/>
            <a:ext cx="3327809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MARKETING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97965" y="2755550"/>
            <a:ext cx="5087638" cy="4162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TCS (Tata Consultancy Services)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Infosys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Wipro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Tech Mahindra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IBM (International Business Machines)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Capgemini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45573" y="2183105"/>
            <a:ext cx="3898427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4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COMPETITION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DAG44LJT_cA</dc:identifier>
  <dcterms:modified xsi:type="dcterms:W3CDTF">2011-08-01T06:04:30Z</dcterms:modified>
  <cp:revision>1</cp:revision>
  <dc:title>Hcl Technologies</dc:title>
</cp:coreProperties>
</file>